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9.tiff" ContentType="image/tiff"/>
  <Override PartName="/ppt/media/image8.tiff" ContentType="image/tiff"/>
  <Override PartName="/ppt/media/image6.tiff" ContentType="image/tiff"/>
  <Override PartName="/ppt/media/image4.png" ContentType="image/png"/>
  <Override PartName="/ppt/media/image10.tiff" ContentType="image/tiff"/>
  <Override PartName="/ppt/media/image7.tiff" ContentType="image/tiff"/>
  <Override PartName="/ppt/media/image3.png" ContentType="image/png"/>
  <Override PartName="/ppt/media/image5.jpeg" ContentType="image/jpeg"/>
  <Override PartName="/ppt/media/image2.png" ContentType="image/png"/>
  <Override PartName="/ppt/media/image1.jpeg" ContentType="image/jpe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</p:sldIdLst>
  <p:sldSz cx="30275212" cy="42803762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jpeg>
</file>

<file path=ppt/media/image10.tiff>
</file>

<file path=ppt/media/image2.png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8453040"/>
            <a:ext cx="30776040" cy="5293080"/>
          </a:xfrm>
          <a:prstGeom prst="rect">
            <a:avLst/>
          </a:prstGeom>
          <a:solidFill>
            <a:srgbClr val="663366"/>
          </a:solidFill>
          <a:ln w="9360">
            <a:solidFill>
              <a:srgbClr val="fe3187"/>
            </a:solidFill>
            <a:round/>
          </a:ln>
        </p:spPr>
      </p:sp>
      <p:pic>
        <p:nvPicPr>
          <p:cNvPr id="1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347360" y="37198440"/>
            <a:ext cx="7927200" cy="250812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0" y="0"/>
            <a:ext cx="30776040" cy="5293080"/>
          </a:xfrm>
          <a:prstGeom prst="rect">
            <a:avLst/>
          </a:prstGeom>
          <a:solidFill>
            <a:srgbClr val="663366"/>
          </a:solidFill>
          <a:ln w="9360">
            <a:solidFill>
              <a:srgbClr val="fe3187"/>
            </a:solidFill>
            <a:round/>
          </a:ln>
        </p:spPr>
      </p:sp>
      <p:sp>
        <p:nvSpPr>
          <p:cNvPr id="3" name="CustomShape 3"/>
          <p:cNvSpPr/>
          <p:nvPr/>
        </p:nvSpPr>
        <p:spPr>
          <a:xfrm rot="20817000">
            <a:off x="431280" y="541800"/>
            <a:ext cx="4319280" cy="4319280"/>
          </a:xfrm>
          <a:prstGeom prst="ellipse">
            <a:avLst/>
          </a:prstGeom>
          <a:noFill/>
          <a:ln w="50760">
            <a:solidFill>
              <a:srgbClr val="ffffff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ffffff"/>
                </a:solidFill>
                <a:latin typeface="Fontys Frutiger"/>
              </a:rPr>
              <a:t>THINK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6000">
                <a:solidFill>
                  <a:srgbClr val="ffffff"/>
                </a:solidFill>
                <a:latin typeface="Fontys Frutiger"/>
              </a:rPr>
              <a:t>BIGGER</a:t>
            </a:r>
            <a:endParaRPr/>
          </a:p>
        </p:txBody>
      </p:sp>
      <p:sp>
        <p:nvSpPr>
          <p:cNvPr id="4" name="CustomShape 4"/>
          <p:cNvSpPr/>
          <p:nvPr/>
        </p:nvSpPr>
        <p:spPr>
          <a:xfrm>
            <a:off x="20620080" y="40557240"/>
            <a:ext cx="8305200" cy="21726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4000">
                <a:solidFill>
                  <a:srgbClr val="0d0d0d"/>
                </a:solidFill>
                <a:latin typeface="Fontys Frutiger"/>
              </a:rPr>
              <a:t>Fontys Hogeschool Engineering</a:t>
            </a:r>
            <a:endParaRPr/>
          </a:p>
          <a:p>
            <a:pPr>
              <a:lnSpc>
                <a:spcPct val="100000"/>
              </a:lnSpc>
            </a:pPr>
            <a:r>
              <a:rPr lang="en-US" sz="4000">
                <a:solidFill>
                  <a:srgbClr val="0d0d0d"/>
                </a:solidFill>
                <a:latin typeface="Fontys Frutiger"/>
              </a:rPr>
              <a:t>Rachelsmolen 1, 5612 MA Eindhoven, The Netherlands</a:t>
            </a:r>
            <a:endParaRPr/>
          </a:p>
        </p:txBody>
      </p:sp>
      <p:sp>
        <p:nvSpPr>
          <p:cNvPr id="5" name="CustomShape 5"/>
          <p:cNvSpPr/>
          <p:nvPr/>
        </p:nvSpPr>
        <p:spPr>
          <a:xfrm>
            <a:off x="720000" y="38548080"/>
            <a:ext cx="18405360" cy="1735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Minor Adaptive Robotics</a:t>
            </a:r>
            <a:endParaRPr/>
          </a:p>
        </p:txBody>
      </p:sp>
      <p:sp>
        <p:nvSpPr>
          <p:cNvPr id="6" name="PlaceHolder 6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75760" y="-917640"/>
            <a:ext cx="24935040" cy="2773440"/>
          </a:xfrm>
          <a:prstGeom prst="rect">
            <a:avLst/>
          </a:prstGeom>
          <a:noFill/>
          <a:ln>
            <a:noFill/>
          </a:ln>
        </p:spPr>
        <p:txBody>
          <a:bodyPr lIns="720000" rIns="720000" tIns="0" bIns="108000" anchor="b"/>
          <a:p>
            <a:pPr algn="r">
              <a:lnSpc>
                <a:spcPct val="100000"/>
              </a:lnSpc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Minor robot logistics 2</a:t>
            </a:r>
            <a:endParaRPr/>
          </a:p>
        </p:txBody>
      </p:sp>
      <p:sp>
        <p:nvSpPr>
          <p:cNvPr id="43" name="CustomShape 2"/>
          <p:cNvSpPr/>
          <p:nvPr/>
        </p:nvSpPr>
        <p:spPr>
          <a:xfrm>
            <a:off x="4620240" y="3066120"/>
            <a:ext cx="28324440" cy="1439280"/>
          </a:xfrm>
          <a:prstGeom prst="rect">
            <a:avLst/>
          </a:prstGeom>
          <a:noFill/>
          <a:ln>
            <a:noFill/>
          </a:ln>
        </p:spPr>
        <p:txBody>
          <a:bodyPr lIns="720000" rIns="720000" tIns="0" bIns="0"/>
          <a:p>
            <a:pPr>
              <a:lnSpc>
                <a:spcPct val="100000"/>
              </a:lnSpc>
            </a:pPr>
            <a:r>
              <a:rPr lang="en-US" sz="6600">
                <a:solidFill>
                  <a:srgbClr val="000000"/>
                </a:solidFill>
                <a:latin typeface="Fontys Frutiger"/>
              </a:rPr>
              <a:t>Remco Aarts, Jeroen van den Akker, Robert Delmaar, Bas Janssen, Addie Perenboom, Dimitri Waard</a:t>
            </a:r>
            <a:endParaRPr/>
          </a:p>
        </p:txBody>
      </p:sp>
      <p:sp>
        <p:nvSpPr>
          <p:cNvPr id="44" name="CustomShape 3"/>
          <p:cNvSpPr/>
          <p:nvPr/>
        </p:nvSpPr>
        <p:spPr>
          <a:xfrm>
            <a:off x="7985160" y="40766040"/>
            <a:ext cx="11307960" cy="207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4000">
                <a:solidFill>
                  <a:srgbClr val="000000"/>
                </a:solidFill>
                <a:latin typeface="Fontys Frutiger"/>
              </a:rPr>
              <a:t>Correspondence to:</a:t>
            </a:r>
            <a:endParaRPr/>
          </a:p>
          <a:p>
            <a:r>
              <a:rPr lang="en-US" sz="4000">
                <a:solidFill>
                  <a:srgbClr val="000000"/>
                </a:solidFill>
                <a:latin typeface="Fontys Frutiger"/>
              </a:rPr>
              <a:t>Robert Delmaar</a:t>
            </a:r>
            <a:endParaRPr/>
          </a:p>
          <a:p>
            <a:r>
              <a:rPr lang="en-US" sz="4000">
                <a:solidFill>
                  <a:srgbClr val="000000"/>
                </a:solidFill>
                <a:latin typeface="Fontys Frutiger"/>
              </a:rPr>
              <a:t>r.delmaar.student@student.fontys.nl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5" name="CustomShape 4"/>
          <p:cNvSpPr/>
          <p:nvPr/>
        </p:nvSpPr>
        <p:spPr>
          <a:xfrm>
            <a:off x="720000" y="36322200"/>
            <a:ext cx="27298080" cy="20772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CustomShape 5"/>
          <p:cNvSpPr/>
          <p:nvPr/>
        </p:nvSpPr>
        <p:spPr>
          <a:xfrm>
            <a:off x="794880" y="6517440"/>
            <a:ext cx="13697280" cy="910980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en-US" sz="5400">
                <a:solidFill>
                  <a:srgbClr val="000000"/>
                </a:solidFill>
                <a:latin typeface="Fontys Frutiger"/>
              </a:rPr>
              <a:t>Introduction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Fontys Frutiger"/>
              </a:rPr>
              <a:t>This is a 14 week project form the minor Adaptive Robotics. 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Fontys Frutiger"/>
              </a:rPr>
              <a:t>The goal project decentralized multi-robot logistics is to create the industry 4.0 by using Turtlebots to transport products. 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400">
                <a:solidFill>
                  <a:srgbClr val="000000"/>
                </a:solidFill>
                <a:latin typeface="Fontys Frutiger"/>
              </a:rPr>
              <a:t>In this project the Turtlebots are decentralized. That means that the robots decide who will pick up the products.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7" name="CustomShape 6"/>
          <p:cNvSpPr/>
          <p:nvPr/>
        </p:nvSpPr>
        <p:spPr>
          <a:xfrm>
            <a:off x="15858000" y="6444000"/>
            <a:ext cx="13697280" cy="910980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 anchor="b"/>
          <a:p>
            <a:pPr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Figure 1 – The mechanical design. </a:t>
            </a:r>
            <a:endParaRPr/>
          </a:p>
        </p:txBody>
      </p:sp>
      <p:sp>
        <p:nvSpPr>
          <p:cNvPr id="48" name="CustomShape 7"/>
          <p:cNvSpPr/>
          <p:nvPr/>
        </p:nvSpPr>
        <p:spPr>
          <a:xfrm>
            <a:off x="720000" y="16750440"/>
            <a:ext cx="13697280" cy="910980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en-US" sz="5400">
                <a:solidFill>
                  <a:srgbClr val="000000"/>
                </a:solidFill>
                <a:latin typeface="Fontys Frutiger"/>
              </a:rPr>
              <a:t>Hardware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Morphological chart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Multiple specializations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Gripper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Carriage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9" name="CustomShape 8"/>
          <p:cNvSpPr/>
          <p:nvPr/>
        </p:nvSpPr>
        <p:spPr>
          <a:xfrm>
            <a:off x="15858000" y="27030600"/>
            <a:ext cx="13697280" cy="913860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en-US" sz="5400">
                <a:solidFill>
                  <a:srgbClr val="000000"/>
                </a:solidFill>
                <a:latin typeface="Fontys Frutiger"/>
              </a:rPr>
              <a:t>References (in APA style)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en-US" sz="4000">
                <a:solidFill>
                  <a:srgbClr val="000000"/>
                </a:solidFill>
                <a:latin typeface="Calibri"/>
              </a:rPr>
              <a:t>Nevin, A. (1990). The changing of teacher education special education. </a:t>
            </a:r>
            <a:r>
              <a:rPr i="1" lang="en-US" sz="4000">
                <a:solidFill>
                  <a:srgbClr val="000000"/>
                </a:solidFill>
                <a:latin typeface="Calibri"/>
              </a:rPr>
              <a:t>Teacher Education and Special Education: The Journal of the Teacher Education Division of the Council for Exceptional Children</a:t>
            </a:r>
            <a:r>
              <a:rPr lang="en-US" sz="4000">
                <a:solidFill>
                  <a:srgbClr val="000000"/>
                </a:solidFill>
                <a:latin typeface="Calibri"/>
              </a:rPr>
              <a:t>, </a:t>
            </a:r>
            <a:r>
              <a:rPr i="1" lang="en-US" sz="4000">
                <a:solidFill>
                  <a:srgbClr val="000000"/>
                </a:solidFill>
                <a:latin typeface="Calibri"/>
              </a:rPr>
              <a:t>13</a:t>
            </a:r>
            <a:r>
              <a:rPr lang="en-US" sz="4000">
                <a:solidFill>
                  <a:srgbClr val="000000"/>
                </a:solidFill>
                <a:latin typeface="Calibri"/>
              </a:rPr>
              <a:t>(3-4), 147-148.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Simmons, B. (2015, January 9). The tale of two Flaccos. Retrieved from </a:t>
            </a:r>
            <a:r>
              <a:rPr lang="en-US" sz="4000" u="sng">
                <a:solidFill>
                  <a:srgbClr val="17bbfd"/>
                </a:solidFill>
                <a:latin typeface="Fontys Frutiger"/>
              </a:rPr>
              <a:t>http://grantland.com/the-triangle/the-tale-of-two-flaccos/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50" name="Afbeelding 1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272000" y="6696000"/>
            <a:ext cx="12616920" cy="7710120"/>
          </a:xfrm>
          <a:prstGeom prst="rect">
            <a:avLst/>
          </a:prstGeom>
          <a:ln>
            <a:noFill/>
          </a:ln>
        </p:spPr>
      </p:pic>
      <p:sp>
        <p:nvSpPr>
          <p:cNvPr id="51" name="CustomShape 9"/>
          <p:cNvSpPr/>
          <p:nvPr/>
        </p:nvSpPr>
        <p:spPr>
          <a:xfrm>
            <a:off x="15858000" y="16654680"/>
            <a:ext cx="13697280" cy="91119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 anchor="b"/>
          <a:p>
            <a:pPr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Figure 2 – The gripper</a:t>
            </a:r>
            <a:endParaRPr/>
          </a:p>
        </p:txBody>
      </p:sp>
      <p:sp>
        <p:nvSpPr>
          <p:cNvPr id="52" name="CustomShape 10"/>
          <p:cNvSpPr/>
          <p:nvPr/>
        </p:nvSpPr>
        <p:spPr>
          <a:xfrm>
            <a:off x="1175760" y="496440"/>
            <a:ext cx="24935040" cy="2773440"/>
          </a:xfrm>
          <a:prstGeom prst="rect">
            <a:avLst/>
          </a:prstGeom>
          <a:noFill/>
          <a:ln>
            <a:noFill/>
          </a:ln>
        </p:spPr>
        <p:txBody>
          <a:bodyPr lIns="720000" rIns="720000" tIns="0" bIns="108000" anchor="b"/>
          <a:p>
            <a:pPr algn="r">
              <a:lnSpc>
                <a:spcPct val="100000"/>
              </a:lnSpc>
            </a:pPr>
            <a:r>
              <a:rPr lang="en-US" sz="8800">
                <a:solidFill>
                  <a:srgbClr val="ffffff"/>
                </a:solidFill>
                <a:latin typeface="Fontys Frutiger"/>
              </a:rPr>
              <a:t>Decentralized control</a:t>
            </a:r>
            <a:endParaRPr/>
          </a:p>
        </p:txBody>
      </p:sp>
      <p:sp>
        <p:nvSpPr>
          <p:cNvPr id="53" name="CustomShape 11"/>
          <p:cNvSpPr/>
          <p:nvPr/>
        </p:nvSpPr>
        <p:spPr>
          <a:xfrm>
            <a:off x="720000" y="27030600"/>
            <a:ext cx="13697280" cy="913680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en-US" sz="5400">
                <a:solidFill>
                  <a:srgbClr val="000000"/>
                </a:solidFill>
                <a:latin typeface="Fontys Frutiger"/>
              </a:rPr>
              <a:t>Software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Simulations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Scales to more robots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Desision calculation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Decision tree</a:t>
            </a:r>
            <a:endParaRPr/>
          </a:p>
        </p:txBody>
      </p:sp>
      <p:pic>
        <p:nvPicPr>
          <p:cNvPr id="54" name="Afbeelding 1" descr=""/>
          <p:cNvPicPr/>
          <p:nvPr/>
        </p:nvPicPr>
        <p:blipFill>
          <a:blip r:embed="rId2"/>
          <a:srcRect l="329507" t="0" r="-253632" b="0"/>
          <a:stretch>
            <a:fillRect/>
          </a:stretch>
        </p:blipFill>
        <p:spPr>
          <a:xfrm>
            <a:off x="16246800" y="16837200"/>
            <a:ext cx="10757520" cy="7776360"/>
          </a:xfrm>
          <a:prstGeom prst="rect">
            <a:avLst/>
          </a:prstGeom>
          <a:ln>
            <a:noFill/>
          </a:ln>
        </p:spPr>
      </p:pic>
      <p:pic>
        <p:nvPicPr>
          <p:cNvPr id="55" name="Afbeelding 2" descr=""/>
          <p:cNvPicPr/>
          <p:nvPr/>
        </p:nvPicPr>
        <p:blipFill>
          <a:blip r:embed="rId3"/>
          <a:stretch>
            <a:fillRect/>
          </a:stretch>
        </p:blipFill>
        <p:spPr>
          <a:xfrm rot="996000">
            <a:off x="8133480" y="27654840"/>
            <a:ext cx="5140800" cy="2759040"/>
          </a:xfrm>
          <a:prstGeom prst="rect">
            <a:avLst/>
          </a:prstGeom>
          <a:ln>
            <a:noFill/>
          </a:ln>
        </p:spPr>
      </p:pic>
      <p:pic>
        <p:nvPicPr>
          <p:cNvPr id="56" name="Afbeelding 4" descr=""/>
          <p:cNvPicPr/>
          <p:nvPr/>
        </p:nvPicPr>
        <p:blipFill>
          <a:blip r:embed="rId4"/>
          <a:stretch>
            <a:fillRect/>
          </a:stretch>
        </p:blipFill>
        <p:spPr>
          <a:xfrm rot="1656000">
            <a:off x="765720" y="32967720"/>
            <a:ext cx="6253920" cy="1410120"/>
          </a:xfrm>
          <a:prstGeom prst="rect">
            <a:avLst/>
          </a:prstGeom>
          <a:ln>
            <a:noFill/>
          </a:ln>
        </p:spPr>
      </p:pic>
      <p:pic>
        <p:nvPicPr>
          <p:cNvPr id="57" name="Afbeelding 6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6624000" y="30168000"/>
            <a:ext cx="8198640" cy="3038400"/>
          </a:xfrm>
          <a:prstGeom prst="rect">
            <a:avLst/>
          </a:prstGeom>
          <a:ln>
            <a:noFill/>
          </a:ln>
        </p:spPr>
      </p:pic>
      <p:pic>
        <p:nvPicPr>
          <p:cNvPr id="58" name="Afbeelding 8" descr=""/>
          <p:cNvPicPr/>
          <p:nvPr/>
        </p:nvPicPr>
        <p:blipFill>
          <a:blip r:embed="rId6"/>
          <a:stretch>
            <a:fillRect/>
          </a:stretch>
        </p:blipFill>
        <p:spPr>
          <a:xfrm rot="21073800">
            <a:off x="7800120" y="32992920"/>
            <a:ext cx="6412680" cy="3174120"/>
          </a:xfrm>
          <a:prstGeom prst="rect">
            <a:avLst/>
          </a:prstGeom>
          <a:ln>
            <a:noFill/>
          </a:ln>
        </p:spPr>
      </p:pic>
      <p:pic>
        <p:nvPicPr>
          <p:cNvPr id="59" name="Afbeelding 9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8199360" y="17198280"/>
            <a:ext cx="6009120" cy="798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